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77" r:id="rId4"/>
    <p:sldId id="441" r:id="rId5"/>
    <p:sldId id="443" r:id="rId6"/>
    <p:sldId id="275" r:id="rId7"/>
    <p:sldId id="444" r:id="rId8"/>
    <p:sldId id="44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3B"/>
    <a:srgbClr val="005454"/>
    <a:srgbClr val="F3F1F0"/>
    <a:srgbClr val="D1EFE4"/>
    <a:srgbClr val="FBB800"/>
    <a:srgbClr val="E14341"/>
    <a:srgbClr val="249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C38C-08F4-6E4B-9384-3BEFA664137C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6C27-07F9-AE45-8DD3-B3414015F2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00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-342900" algn="l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1600" dirty="0">
              <a:latin typeface="Raleway" panose="020B0503030101060003"/>
            </a:endParaRPr>
          </a:p>
          <a:p>
            <a:pPr algn="l" defTabSz="685698">
              <a:spcBef>
                <a:spcPct val="20000"/>
              </a:spcBef>
            </a:pP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	</a:t>
            </a: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Looking outside the municipality for solutions</a:t>
            </a:r>
          </a:p>
          <a:p>
            <a:pPr algn="l" defTabSz="685698">
              <a:spcBef>
                <a:spcPct val="20000"/>
              </a:spcBef>
            </a:pP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	Buying innovative products/services </a:t>
            </a:r>
          </a:p>
          <a:p>
            <a:pPr algn="l" defTabSz="685698">
              <a:spcBef>
                <a:spcPct val="20000"/>
              </a:spcBef>
            </a:pPr>
            <a:r>
              <a:rPr lang="en-GB" sz="1600" dirty="0">
                <a:solidFill>
                  <a:srgbClr val="006868"/>
                </a:solidFill>
                <a:latin typeface="Raleway" panose="020B0503030101060003" pitchFamily="34" charset="0"/>
              </a:rPr>
              <a:t>	Innovative procurement methods</a:t>
            </a:r>
          </a:p>
          <a:p>
            <a:pPr marL="342848" indent="-342848" algn="l" defTabSz="68569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Stimulating the </a:t>
            </a:r>
            <a:r>
              <a:rPr lang="en-GB" sz="1600" b="1" dirty="0" err="1">
                <a:solidFill>
                  <a:srgbClr val="006868"/>
                </a:solidFill>
                <a:latin typeface="Raleway" panose="020B0503030101060003" pitchFamily="34" charset="0"/>
              </a:rPr>
              <a:t>startup</a:t>
            </a:r>
            <a:r>
              <a:rPr lang="en-GB" sz="1600" b="1" dirty="0">
                <a:solidFill>
                  <a:srgbClr val="006868"/>
                </a:solidFill>
                <a:latin typeface="Raleway" panose="020B0503030101060003" pitchFamily="34" charset="0"/>
              </a:rPr>
              <a:t> ecosystem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408F-A77F-4DE3-8FAA-B7A86197A5C4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1125" y="2624957"/>
            <a:ext cx="1225440" cy="140050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27" y="34157"/>
            <a:ext cx="4391025" cy="2095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5068" y="44255"/>
            <a:ext cx="2828925" cy="55054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06261" y="2048694"/>
            <a:ext cx="7588469" cy="1976766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Startup in </a:t>
            </a:r>
            <a:br>
              <a:rPr lang="nl-NL" dirty="0"/>
            </a:br>
            <a:r>
              <a:rPr lang="nl-NL" dirty="0" err="1"/>
              <a:t>Residence</a:t>
            </a:r>
            <a:endParaRPr lang="en-US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2806700" y="4298949"/>
            <a:ext cx="7588250" cy="138714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8333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bg>
      <p:bgPr>
        <a:solidFill>
          <a:srgbClr val="D1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54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rgbClr val="005454"/>
                </a:solidFill>
              </a:defRPr>
            </a:lvl1pPr>
            <a:lvl2pPr>
              <a:defRPr>
                <a:solidFill>
                  <a:srgbClr val="005454"/>
                </a:solidFill>
              </a:defRPr>
            </a:lvl2pPr>
            <a:lvl3pPr>
              <a:defRPr>
                <a:solidFill>
                  <a:srgbClr val="005454"/>
                </a:solidFill>
              </a:defRPr>
            </a:lvl3pPr>
            <a:lvl4pPr>
              <a:defRPr>
                <a:solidFill>
                  <a:srgbClr val="005454"/>
                </a:solidFill>
              </a:defRPr>
            </a:lvl4pPr>
            <a:lvl5pPr>
              <a:defRPr>
                <a:solidFill>
                  <a:srgbClr val="005454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6" y="180644"/>
            <a:ext cx="48879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D1EFE4"/>
          </a:solidFill>
          <a:ln>
            <a:solidFill>
              <a:srgbClr val="D1E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6" y="180644"/>
            <a:ext cx="48879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rgbClr val="F3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54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rgbClr val="005454"/>
                </a:solidFill>
              </a:defRPr>
            </a:lvl1pPr>
            <a:lvl2pPr>
              <a:defRPr>
                <a:solidFill>
                  <a:srgbClr val="005454"/>
                </a:solidFill>
              </a:defRPr>
            </a:lvl2pPr>
            <a:lvl3pPr>
              <a:defRPr>
                <a:solidFill>
                  <a:srgbClr val="005454"/>
                </a:solidFill>
              </a:defRPr>
            </a:lvl3pPr>
            <a:lvl4pPr>
              <a:defRPr>
                <a:solidFill>
                  <a:srgbClr val="005454"/>
                </a:solidFill>
              </a:defRPr>
            </a:lvl4pPr>
            <a:lvl5pPr>
              <a:defRPr>
                <a:solidFill>
                  <a:srgbClr val="005454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3F1F0"/>
          </a:solidFill>
          <a:ln>
            <a:solidFill>
              <a:srgbClr val="F3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91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DDFD-8107-4238-BCE0-726863B0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19F6-8AF6-4031-92FF-C8A5129A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A21-0477-4BBD-AE15-F1237448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FF6F-AEDD-484D-82CE-F9B271975A4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F310-E0E3-4A4E-94BE-46A284BC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D1483-AFFE-4E39-A3D2-855BAEC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F058-97C5-4433-9A13-F4C247D834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rgbClr val="00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l="23477" r="15481" b="5664"/>
          <a:stretch/>
        </p:blipFill>
        <p:spPr>
          <a:xfrm>
            <a:off x="262757" y="180644"/>
            <a:ext cx="470433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005454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005454"/>
          </a:solidFill>
          <a:ln>
            <a:solidFill>
              <a:srgbClr val="00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l="23477" r="15481" b="5664"/>
          <a:stretch/>
        </p:blipFill>
        <p:spPr>
          <a:xfrm>
            <a:off x="262757" y="180644"/>
            <a:ext cx="470433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solidFill>
          <a:srgbClr val="249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24979C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24979C"/>
          </a:solidFill>
          <a:ln>
            <a:solidFill>
              <a:srgbClr val="249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2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rgbClr val="FF4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23" y="180644"/>
            <a:ext cx="578367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FF433B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F433B"/>
          </a:solidFill>
          <a:ln>
            <a:solidFill>
              <a:srgbClr val="E1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823" y="180644"/>
            <a:ext cx="578367" cy="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7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bg>
      <p:bgPr>
        <a:solidFill>
          <a:srgbClr val="FB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10515600" cy="3594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47B0FB-8C40-4349-AAD8-C02F4CEF6D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56" y="180644"/>
            <a:ext cx="661254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240" y="365125"/>
            <a:ext cx="10092559" cy="1325563"/>
          </a:xfrm>
        </p:spPr>
        <p:txBody>
          <a:bodyPr/>
          <a:lstStyle>
            <a:lvl1pPr>
              <a:defRPr>
                <a:solidFill>
                  <a:srgbClr val="FBB800"/>
                </a:solidFill>
                <a:latin typeface="Raleway" panose="020B0503030101060003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260475" y="1944415"/>
            <a:ext cx="10093325" cy="41626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88828" cy="6858000"/>
          </a:xfrm>
          <a:prstGeom prst="rect">
            <a:avLst/>
          </a:prstGeom>
          <a:solidFill>
            <a:srgbClr val="FBB800"/>
          </a:solidFill>
          <a:ln>
            <a:solidFill>
              <a:srgbClr val="FB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56" y="180644"/>
            <a:ext cx="661254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B0FB-8C40-4349-AAD8-C02F4CEF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Xe6DEpDbn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C69BE4-0725-3349-9317-5B843BD55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29410"/>
            <a:ext cx="10515600" cy="3594538"/>
          </a:xfrm>
        </p:spPr>
        <p:txBody>
          <a:bodyPr/>
          <a:lstStyle/>
          <a:p>
            <a:pPr marL="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GB" sz="2800" b="1" dirty="0" err="1">
                <a:latin typeface="Raleway" panose="020B0503030101060003" pitchFamily="34" charset="77"/>
              </a:rPr>
              <a:t>Startup</a:t>
            </a:r>
            <a:r>
              <a:rPr lang="en-GB" sz="2800" b="1" dirty="0">
                <a:latin typeface="Raleway" panose="020B0503030101060003" pitchFamily="34" charset="77"/>
              </a:rPr>
              <a:t> in Residence is a programme to make the procurement process more accessible to small parties and boost the </a:t>
            </a:r>
            <a:r>
              <a:rPr lang="en-GB" sz="2800" b="1" dirty="0" err="1">
                <a:latin typeface="Raleway" panose="020B0503030101060003" pitchFamily="34" charset="77"/>
              </a:rPr>
              <a:t>startup</a:t>
            </a:r>
            <a:r>
              <a:rPr lang="en-GB" sz="2800" b="1" dirty="0">
                <a:latin typeface="Raleway" panose="020B0503030101060003" pitchFamily="34" charset="77"/>
              </a:rPr>
              <a:t> ecosystem.</a:t>
            </a:r>
          </a:p>
          <a:p>
            <a:pPr marL="0" lvl="1">
              <a:lnSpc>
                <a:spcPct val="120000"/>
              </a:lnSpc>
              <a:spcBef>
                <a:spcPts val="1000"/>
              </a:spcBef>
            </a:pPr>
            <a:endParaRPr lang="en-GB" sz="1800" b="1" dirty="0">
              <a:latin typeface="Raleway" panose="020B0503030101060003" pitchFamily="34" charset="77"/>
            </a:endParaRPr>
          </a:p>
          <a:p>
            <a:pPr lvl="1" indent="-4572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 pitchFamily="34" charset="77"/>
              </a:rPr>
              <a:t>Since 2015 in Amsterdam</a:t>
            </a:r>
          </a:p>
          <a:p>
            <a:pPr lvl="1" indent="-4572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 pitchFamily="34" charset="77"/>
              </a:rPr>
              <a:t>20 programmes in NL</a:t>
            </a:r>
          </a:p>
          <a:p>
            <a:endParaRPr lang="nl-NL" dirty="0"/>
          </a:p>
        </p:txBody>
      </p:sp>
      <p:pic>
        <p:nvPicPr>
          <p:cNvPr id="4" name="Picture 5" descr="Group photo SIR Amsterdam.jpg">
            <a:extLst>
              <a:ext uri="{FF2B5EF4-FFF2-40B4-BE49-F238E27FC236}">
                <a16:creationId xmlns:a16="http://schemas.microsoft.com/office/drawing/2014/main" id="{DB345E2D-F23E-CA47-A403-3531EFF40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97" y="3082281"/>
            <a:ext cx="5096022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D0238-5D5A-D04A-BBB4-FE4FDD9A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</a:br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  <a:t>How does SIR work?</a:t>
            </a:r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  <a:sym typeface="Arial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AA91D-2ECF-1749-ABA2-700A90143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6 month incubator programme 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Innovative trainings and sessions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Civil servants bring in key social challenges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 err="1">
                <a:latin typeface="Raleway" panose="020B0503030101060003"/>
              </a:rPr>
              <a:t>Startups</a:t>
            </a:r>
            <a:r>
              <a:rPr lang="en-GB" sz="1800" dirty="0">
                <a:latin typeface="Raleway" panose="020B0503030101060003"/>
              </a:rPr>
              <a:t> work to solve these in a pilot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Municipality may be the launching customer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European tender work done upfront</a:t>
            </a:r>
          </a:p>
          <a:p>
            <a:endParaRPr lang="nl-NL" dirty="0"/>
          </a:p>
        </p:txBody>
      </p:sp>
      <p:pic>
        <p:nvPicPr>
          <p:cNvPr id="7" name="Picture 2" descr="A picture containing person, indoor, man, table&#10;&#10;Description automatically generated">
            <a:extLst>
              <a:ext uri="{FF2B5EF4-FFF2-40B4-BE49-F238E27FC236}">
                <a16:creationId xmlns:a16="http://schemas.microsoft.com/office/drawing/2014/main" id="{673B2966-42F2-5145-8D6F-57A52C76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1" r="24799"/>
          <a:stretch/>
        </p:blipFill>
        <p:spPr>
          <a:xfrm>
            <a:off x="7141611" y="1690688"/>
            <a:ext cx="4009380" cy="43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5FDEA-A937-F64C-A255-8DEB493F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Raleway" panose="020B0503030101060003" pitchFamily="34" charset="77"/>
                <a:sym typeface="Arial"/>
              </a:rPr>
            </a:br>
            <a:r>
              <a:rPr lang="en-US" b="1" dirty="0">
                <a:latin typeface="Raleway" panose="020B0503030101060003" pitchFamily="34" charset="77"/>
                <a:sym typeface="Arial"/>
              </a:rPr>
              <a:t>3 reasons to try SIR</a:t>
            </a:r>
            <a:br>
              <a:rPr lang="nl-NL" b="1" dirty="0">
                <a:latin typeface="Raleway" panose="020B0503030101060003" pitchFamily="34" charset="0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C9E476-6361-2143-9623-9A293C508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Find smarter solutions to improve the lives of those in your community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</a:pPr>
            <a:endParaRPr lang="en-GB" sz="1800" dirty="0">
              <a:latin typeface="Raleway" panose="020B0503030101060003"/>
            </a:endParaRP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1800" dirty="0">
                <a:latin typeface="Raleway" panose="020B0503030101060003"/>
              </a:rPr>
              <a:t>Facilitate creative exchange between c</a:t>
            </a:r>
            <a:r>
              <a:rPr lang="nl-NL" sz="1800" dirty="0" err="1">
                <a:latin typeface="Raleway" panose="020B0503030101060003"/>
              </a:rPr>
              <a:t>ivil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servants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and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young</a:t>
            </a:r>
            <a:r>
              <a:rPr lang="nl-NL" sz="1800" dirty="0">
                <a:latin typeface="Raleway" panose="020B0503030101060003"/>
              </a:rPr>
              <a:t> companies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endParaRPr lang="en-GB" sz="1800" dirty="0">
              <a:latin typeface="Raleway" panose="020B0503030101060003"/>
            </a:endParaRP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nl-NL" sz="1800" dirty="0" err="1">
                <a:latin typeface="Raleway" panose="020B0503030101060003"/>
              </a:rPr>
              <a:t>Stimulate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innovation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and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the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start-up</a:t>
            </a:r>
            <a:r>
              <a:rPr lang="nl-NL" sz="1800" dirty="0">
                <a:latin typeface="Raleway" panose="020B0503030101060003"/>
              </a:rPr>
              <a:t> </a:t>
            </a:r>
            <a:r>
              <a:rPr lang="nl-NL" sz="1800" dirty="0" err="1">
                <a:latin typeface="Raleway" panose="020B0503030101060003"/>
              </a:rPr>
              <a:t>ecosystem</a:t>
            </a:r>
            <a:r>
              <a:rPr lang="nl-NL" sz="1800" dirty="0">
                <a:latin typeface="Raleway" panose="020B0503030101060003"/>
              </a:rPr>
              <a:t> in </a:t>
            </a:r>
            <a:r>
              <a:rPr lang="nl-NL" sz="1800" dirty="0" err="1">
                <a:latin typeface="Raleway" panose="020B0503030101060003"/>
              </a:rPr>
              <a:t>your</a:t>
            </a:r>
            <a:r>
              <a:rPr lang="nl-NL" sz="1800" dirty="0">
                <a:latin typeface="Raleway" panose="020B0503030101060003"/>
              </a:rPr>
              <a:t> community</a:t>
            </a:r>
            <a:endParaRPr lang="en-GB" sz="1800" b="1" dirty="0">
              <a:solidFill>
                <a:srgbClr val="006868"/>
              </a:solidFill>
              <a:latin typeface="Raleway" panose="020B0503030101060003" pitchFamily="34" charset="0"/>
            </a:endParaRPr>
          </a:p>
          <a:p>
            <a:endParaRPr lang="nl-NL" dirty="0"/>
          </a:p>
        </p:txBody>
      </p:sp>
      <p:pic>
        <p:nvPicPr>
          <p:cNvPr id="5" name="Picture 2" descr="Gemeente Haarlem on Twitter: &quot;In Nederland verspillen we jaarlijks ...">
            <a:extLst>
              <a:ext uri="{FF2B5EF4-FFF2-40B4-BE49-F238E27FC236}">
                <a16:creationId xmlns:a16="http://schemas.microsoft.com/office/drawing/2014/main" id="{85D5C3E7-F1EA-4A41-A97E-01BF4803A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4002" r="16686"/>
          <a:stretch/>
        </p:blipFill>
        <p:spPr bwMode="auto">
          <a:xfrm>
            <a:off x="9186041" y="3245973"/>
            <a:ext cx="3005959" cy="3612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4DA1B91-5AD7-C74B-A857-D5AE54684E8C}"/>
              </a:ext>
            </a:extLst>
          </p:cNvPr>
          <p:cNvSpPr/>
          <p:nvPr/>
        </p:nvSpPr>
        <p:spPr>
          <a:xfrm>
            <a:off x="290471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</a:rPr>
              <a:t>Through SIR, we were able to tackle food waste in our municipality in a way we would have never been able to do ourselves. And working with a startup changed the way I, and my team, work.    - Civil Servant Haarlem</a:t>
            </a:r>
          </a:p>
          <a:p>
            <a:endParaRPr lang="en-US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6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48F5A-6DCF-2F4F-996B-AC0EAFA3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What’s needed to run SIR?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69E7EF-344E-8046-9CF1-97B1392B0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Team</a:t>
            </a:r>
            <a:r>
              <a:rPr lang="en-US" sz="1900" dirty="0">
                <a:latin typeface="Raleway" panose="020B0003030101060003" pitchFamily="34" charset="0"/>
              </a:rPr>
              <a:t> to run the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at least 1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lead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Challenge Owners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civil servants in your area who have problems they’d like to work on with a startup. They have a budget to run a pilot, time to participate in the </a:t>
            </a:r>
            <a:r>
              <a:rPr lang="en-US" sz="1900" dirty="0" err="1">
                <a:latin typeface="Raleway" panose="020B0003030101060003" pitchFamily="34" charset="0"/>
              </a:rPr>
              <a:t>programme</a:t>
            </a:r>
            <a:r>
              <a:rPr lang="en-US" sz="1900" dirty="0">
                <a:latin typeface="Raleway" panose="020B0003030101060003" pitchFamily="34" charset="0"/>
              </a:rPr>
              <a:t> and support from their department or area.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Time</a:t>
            </a:r>
            <a:r>
              <a:rPr lang="en-US" sz="1900" dirty="0">
                <a:latin typeface="Raleway" panose="020B0003030101060003" pitchFamily="34" charset="0"/>
              </a:rPr>
              <a:t> to set it up </a:t>
            </a:r>
            <a:r>
              <a:rPr lang="mr-IN" sz="1900" dirty="0">
                <a:latin typeface="Raleway" panose="020B0003030101060003" pitchFamily="34" charset="0"/>
              </a:rPr>
              <a:t>–</a:t>
            </a:r>
            <a:r>
              <a:rPr lang="en-US" sz="1900" dirty="0">
                <a:latin typeface="Raleway" panose="020B0003030101060003" pitchFamily="34" charset="0"/>
              </a:rPr>
              <a:t> typically 3 – 6 months</a:t>
            </a:r>
          </a:p>
          <a:p>
            <a:pPr marL="352425" indent="-352425">
              <a:lnSpc>
                <a:spcPct val="120000"/>
              </a:lnSpc>
              <a:spcAft>
                <a:spcPts val="1200"/>
              </a:spcAft>
              <a:buFont typeface="Wingdings" charset="2"/>
              <a:buChar char="ü"/>
            </a:pPr>
            <a:r>
              <a:rPr lang="en-US" sz="1900" b="1" dirty="0">
                <a:latin typeface="Raleway" panose="020B0003030101060003" pitchFamily="34" charset="0"/>
              </a:rPr>
              <a:t>Base</a:t>
            </a:r>
            <a:r>
              <a:rPr lang="en-US" sz="1900" dirty="0">
                <a:latin typeface="Raleway" panose="020B0003030101060003" pitchFamily="34" charset="0"/>
              </a:rPr>
              <a:t> </a:t>
            </a:r>
            <a:r>
              <a:rPr lang="en-US" sz="1900" b="1" dirty="0">
                <a:latin typeface="Raleway" panose="020B0003030101060003" pitchFamily="34" charset="0"/>
              </a:rPr>
              <a:t>budget</a:t>
            </a:r>
            <a:r>
              <a:rPr lang="en-US" sz="1900" dirty="0">
                <a:latin typeface="Raleway" panose="020B0003030101060003" pitchFamily="34" charset="0"/>
              </a:rPr>
              <a:t> for events, trainings, marketing, 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30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E932CC-6D06-44DF-A062-E2B982E6CD99}"/>
              </a:ext>
            </a:extLst>
          </p:cNvPr>
          <p:cNvSpPr txBox="1"/>
          <p:nvPr/>
        </p:nvSpPr>
        <p:spPr>
          <a:xfrm>
            <a:off x="454527" y="2153585"/>
            <a:ext cx="8053145" cy="647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52425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Wingdings" charset="2"/>
              <a:buChar char="ü"/>
              <a:defRPr sz="1900" b="1">
                <a:latin typeface="Raleway" panose="020B00030301010600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Efficient - </a:t>
            </a:r>
            <a:r>
              <a:rPr lang="en-US" b="0" dirty="0"/>
              <a:t>Tender work is done up front so proven pilots can scale seamlessly into long-term contracts</a:t>
            </a:r>
            <a:endParaRPr lang="en-US" dirty="0"/>
          </a:p>
          <a:p>
            <a:r>
              <a:rPr lang="en-US" dirty="0"/>
              <a:t>Long Term - </a:t>
            </a:r>
            <a:r>
              <a:rPr lang="en-US" b="0" dirty="0"/>
              <a:t>Up to 5 years collaboration (if specified in the tender)</a:t>
            </a:r>
            <a:endParaRPr lang="en-US" dirty="0"/>
          </a:p>
          <a:p>
            <a:r>
              <a:rPr lang="en-US" dirty="0"/>
              <a:t>Large Selection Pool - </a:t>
            </a:r>
            <a:r>
              <a:rPr lang="en-US" b="0" dirty="0"/>
              <a:t>Any international startups can apply from your country or from anywhere in Europe.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3FC42-4EAC-42BC-958A-41D4F18B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071" y="-85199"/>
            <a:ext cx="3785930" cy="69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5862A-6907-4796-94B6-958EA6F5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7" y="418470"/>
            <a:ext cx="78363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The heart of SIR: </a:t>
            </a:r>
            <a:b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</a:br>
            <a:r>
              <a:rPr lang="en-US" b="1" dirty="0">
                <a:solidFill>
                  <a:srgbClr val="006666"/>
                </a:solidFill>
                <a:latin typeface="Raleway" panose="020B0503030101060003" pitchFamily="34" charset="77"/>
              </a:rPr>
              <a:t>the European tender </a:t>
            </a:r>
            <a:endParaRPr lang="nl-NL" b="1" dirty="0">
              <a:solidFill>
                <a:srgbClr val="006666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541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AA33F-D0AB-7E4D-9922-75854107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aleway" panose="020B0503030101060003" pitchFamily="34" charset="77"/>
              </a:rPr>
              <a:t>SIR impact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13B988-94ED-264F-90ED-F887905F5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01766"/>
            <a:ext cx="5709745" cy="3594538"/>
          </a:xfrm>
        </p:spPr>
        <p:txBody>
          <a:bodyPr/>
          <a:lstStyle/>
          <a:p>
            <a:pPr marL="454025" indent="-454025">
              <a:lnSpc>
                <a:spcPct val="110000"/>
              </a:lnSpc>
              <a:buFont typeface="Wingdings" charset="2"/>
              <a:buChar char="ü"/>
            </a:pPr>
            <a:r>
              <a:rPr lang="en-US" sz="1800" dirty="0"/>
              <a:t>SIR innovates the way civil servants work. </a:t>
            </a:r>
            <a:br>
              <a:rPr lang="en-US" sz="1800" dirty="0"/>
            </a:br>
            <a:r>
              <a:rPr lang="en-US" sz="1800" dirty="0"/>
              <a:t>Civil servants say through SIR they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Have become more user centric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Are working faster, using iterations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Are experimenting with solutions, instead of going down one path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 marL="454025" lvl="1" indent="-454025">
              <a:lnSpc>
                <a:spcPct val="11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1800" dirty="0"/>
              <a:t>In Amsterdam, more than half of SIR startups sign long-term contracts and implement their solutions </a:t>
            </a:r>
            <a:br>
              <a:rPr lang="en-US" sz="1800" dirty="0"/>
            </a:br>
            <a:r>
              <a:rPr lang="en-US" sz="1800" dirty="0"/>
              <a:t>(a huge success rate for an incubator)</a:t>
            </a:r>
          </a:p>
          <a:p>
            <a:endParaRPr lang="nl-NL" dirty="0"/>
          </a:p>
        </p:txBody>
      </p:sp>
      <p:pic>
        <p:nvPicPr>
          <p:cNvPr id="4" name="Picture 2" descr="CIRCULAR IQ – How circular economy becomes a no-brainer">
            <a:extLst>
              <a:ext uri="{FF2B5EF4-FFF2-40B4-BE49-F238E27FC236}">
                <a16:creationId xmlns:a16="http://schemas.microsoft.com/office/drawing/2014/main" id="{E8302C7C-9704-A24C-B7C9-A0782DD2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08" y="0"/>
            <a:ext cx="5462692" cy="3038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rcular IQ | GlobalOrange">
            <a:extLst>
              <a:ext uri="{FF2B5EF4-FFF2-40B4-BE49-F238E27FC236}">
                <a16:creationId xmlns:a16="http://schemas.microsoft.com/office/drawing/2014/main" id="{BF6A6134-22A6-5E4F-A002-50966DD3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21862" r="23003" b="21779"/>
          <a:stretch/>
        </p:blipFill>
        <p:spPr bwMode="auto">
          <a:xfrm>
            <a:off x="6729308" y="2633223"/>
            <a:ext cx="1181311" cy="1222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C339529-39B0-2340-8EF3-75C5D1DEE879}"/>
              </a:ext>
            </a:extLst>
          </p:cNvPr>
          <p:cNvSpPr/>
          <p:nvPr/>
        </p:nvSpPr>
        <p:spPr>
          <a:xfrm>
            <a:off x="6729308" y="3981157"/>
            <a:ext cx="5096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SIR Sustainability Amsterdam in 2019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Developed an online tool that helps buyers check how circular and sustainable potential suppliers are.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Now has a contract with the Amsterdam procurement department, and an additional investment from the </a:t>
            </a:r>
            <a:r>
              <a:rPr lang="en-US" dirty="0" err="1">
                <a:solidFill>
                  <a:srgbClr val="000000"/>
                </a:solidFill>
              </a:rPr>
              <a:t>Innovatiefonds</a:t>
            </a:r>
            <a:r>
              <a:rPr lang="en-US" dirty="0">
                <a:solidFill>
                  <a:srgbClr val="000000"/>
                </a:solidFill>
              </a:rPr>
              <a:t> Noord Holland.</a:t>
            </a:r>
          </a:p>
        </p:txBody>
      </p:sp>
    </p:spTree>
    <p:extLst>
      <p:ext uri="{BB962C8B-B14F-4D97-AF65-F5344CB8AC3E}">
        <p14:creationId xmlns:p14="http://schemas.microsoft.com/office/powerpoint/2010/main" val="12291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BFEE1-EC6C-E74F-B13E-93CA091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486DBE-8C90-AA4E-9F69-F7F672F97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44565E61-ED57-C141-A7E7-7C18AA21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294073"/>
            <a:ext cx="11207262" cy="63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4853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Raleway ExtraBold</vt:lpstr>
      <vt:lpstr>Wingdings</vt:lpstr>
      <vt:lpstr>Aangepast ontwerp</vt:lpstr>
      <vt:lpstr>PowerPoint Presentation</vt:lpstr>
      <vt:lpstr>PowerPoint Presentation</vt:lpstr>
      <vt:lpstr> How does SIR work? </vt:lpstr>
      <vt:lpstr> 3 reasons to try SIR </vt:lpstr>
      <vt:lpstr>What’s needed to run SIR?</vt:lpstr>
      <vt:lpstr>The heart of SIR:  the European tender </vt:lpstr>
      <vt:lpstr>SIR impact</vt:lpstr>
      <vt:lpstr>PowerPoint Presentation</vt:lpstr>
    </vt:vector>
  </TitlesOfParts>
  <Company>Gemeente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Reimann, Anja</dc:creator>
  <cp:lastModifiedBy>Geelen, Sophie [External]</cp:lastModifiedBy>
  <cp:revision>10</cp:revision>
  <dcterms:created xsi:type="dcterms:W3CDTF">2020-08-31T07:21:21Z</dcterms:created>
  <dcterms:modified xsi:type="dcterms:W3CDTF">2020-09-14T14:21:42Z</dcterms:modified>
</cp:coreProperties>
</file>